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81" r:id="rId24"/>
    <p:sldId id="280" r:id="rId25"/>
    <p:sldId id="282" r:id="rId26"/>
    <p:sldId id="283" r:id="rId27"/>
    <p:sldId id="284" r:id="rId28"/>
    <p:sldId id="285" r:id="rId29"/>
    <p:sldId id="286" r:id="rId30"/>
    <p:sldId id="296" r:id="rId31"/>
    <p:sldId id="289" r:id="rId32"/>
    <p:sldId id="287" r:id="rId33"/>
    <p:sldId id="290" r:id="rId34"/>
    <p:sldId id="288" r:id="rId35"/>
    <p:sldId id="292" r:id="rId36"/>
    <p:sldId id="297" r:id="rId37"/>
    <p:sldId id="293" r:id="rId38"/>
    <p:sldId id="295" r:id="rId3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856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96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983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02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55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314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785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277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369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0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75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3513A-43FC-4FBA-AC75-33B4C440C397}" type="datetimeFigureOut">
              <a:rPr lang="nl-NL" smtClean="0"/>
              <a:t>10-9-2018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DB7DE-8C19-47B2-96A6-4E79D77C7F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818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901522" y="2451056"/>
            <a:ext cx="62488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901522" y="3158942"/>
            <a:ext cx="62488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</p:spTree>
    <p:extLst>
      <p:ext uri="{BB962C8B-B14F-4D97-AF65-F5344CB8AC3E}">
        <p14:creationId xmlns:p14="http://schemas.microsoft.com/office/powerpoint/2010/main" val="150181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13" name="Tekstvak 12"/>
          <p:cNvSpPr txBox="1"/>
          <p:nvPr/>
        </p:nvSpPr>
        <p:spPr>
          <a:xfrm>
            <a:off x="154546" y="2887255"/>
            <a:ext cx="4900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Welk getal komt er na F?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0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254143"/>
              </p:ext>
            </p:extLst>
          </p:nvPr>
        </p:nvGraphicFramePr>
        <p:xfrm>
          <a:off x="2882007" y="321972"/>
          <a:ext cx="6334450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70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410050"/>
              </p:ext>
            </p:extLst>
          </p:nvPr>
        </p:nvGraphicFramePr>
        <p:xfrm>
          <a:off x="2882007" y="321972"/>
          <a:ext cx="6429700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49244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r>
                        <a:rPr lang="nl-NL" b="1" baseline="0" dirty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8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352991"/>
              </p:ext>
            </p:extLst>
          </p:nvPr>
        </p:nvGraphicFramePr>
        <p:xfrm>
          <a:off x="2882007" y="321972"/>
          <a:ext cx="6524950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492443"/>
                <a:gridCol w="49244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  <a:gridCol w="397193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20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r>
                        <a:rPr lang="nl-NL" b="1" baseline="0" dirty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23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95527"/>
              </p:ext>
            </p:extLst>
          </p:nvPr>
        </p:nvGraphicFramePr>
        <p:xfrm>
          <a:off x="2882007" y="321972"/>
          <a:ext cx="6563756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492443"/>
                <a:gridCol w="492443"/>
                <a:gridCol w="392430"/>
                <a:gridCol w="359801"/>
                <a:gridCol w="397193"/>
                <a:gridCol w="392430"/>
                <a:gridCol w="392430"/>
                <a:gridCol w="392430"/>
                <a:gridCol w="492443"/>
                <a:gridCol w="397193"/>
                <a:gridCol w="397193"/>
                <a:gridCol w="397193"/>
                <a:gridCol w="397193"/>
                <a:gridCol w="397193"/>
                <a:gridCol w="397193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20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r>
                        <a:rPr lang="nl-NL" b="1" baseline="0" dirty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6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811575"/>
              </p:ext>
            </p:extLst>
          </p:nvPr>
        </p:nvGraphicFramePr>
        <p:xfrm>
          <a:off x="2882007" y="321972"/>
          <a:ext cx="6674881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492443"/>
                <a:gridCol w="492443"/>
                <a:gridCol w="392430"/>
                <a:gridCol w="359801"/>
                <a:gridCol w="397193"/>
                <a:gridCol w="392430"/>
                <a:gridCol w="392430"/>
                <a:gridCol w="392430"/>
                <a:gridCol w="492443"/>
                <a:gridCol w="508318"/>
                <a:gridCol w="397193"/>
                <a:gridCol w="397193"/>
                <a:gridCol w="397193"/>
                <a:gridCol w="397193"/>
                <a:gridCol w="397193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20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r>
                        <a:rPr lang="nl-NL" b="1" baseline="0" dirty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baseline="0" smtClean="0"/>
                        <a:t>AE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90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967380"/>
              </p:ext>
            </p:extLst>
          </p:nvPr>
        </p:nvGraphicFramePr>
        <p:xfrm>
          <a:off x="2882007" y="321972"/>
          <a:ext cx="6759018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492443"/>
                <a:gridCol w="492443"/>
                <a:gridCol w="392430"/>
                <a:gridCol w="359801"/>
                <a:gridCol w="397193"/>
                <a:gridCol w="392430"/>
                <a:gridCol w="392430"/>
                <a:gridCol w="392430"/>
                <a:gridCol w="492443"/>
                <a:gridCol w="508318"/>
                <a:gridCol w="481330"/>
                <a:gridCol w="397193"/>
                <a:gridCol w="397193"/>
                <a:gridCol w="397193"/>
                <a:gridCol w="397193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20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r>
                        <a:rPr lang="nl-NL" b="1" baseline="0" dirty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baseline="0" smtClean="0"/>
                        <a:t>AE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20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152138"/>
              </p:ext>
            </p:extLst>
          </p:nvPr>
        </p:nvGraphicFramePr>
        <p:xfrm>
          <a:off x="2882007" y="321972"/>
          <a:ext cx="6832041" cy="630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"/>
                <a:gridCol w="492443"/>
                <a:gridCol w="492443"/>
                <a:gridCol w="392430"/>
                <a:gridCol w="359801"/>
                <a:gridCol w="397193"/>
                <a:gridCol w="392430"/>
                <a:gridCol w="392430"/>
                <a:gridCol w="392430"/>
                <a:gridCol w="492443"/>
                <a:gridCol w="508318"/>
                <a:gridCol w="481330"/>
                <a:gridCol w="392430"/>
                <a:gridCol w="392430"/>
                <a:gridCol w="392430"/>
                <a:gridCol w="484505"/>
              </a:tblGrid>
              <a:tr h="370840">
                <a:tc gridSpan="16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Hexadecimale getallen</a:t>
                      </a:r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20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B0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F0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B1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F1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F2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B3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F3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B4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F4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B5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F5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B6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F6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B7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F7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B8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F8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B9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F9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BA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FA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BB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FB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BC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FC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FD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</a:t>
                      </a:r>
                      <a:r>
                        <a:rPr lang="nl-NL" b="1" baseline="0" dirty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</a:t>
                      </a:r>
                      <a:r>
                        <a:rPr lang="nl-NL" b="1" baseline="0" smtClean="0"/>
                        <a:t>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baseline="0" smtClean="0"/>
                        <a:t>AE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BE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baseline="0" smtClean="0"/>
                        <a:t>FE</a:t>
                      </a:r>
                      <a:endParaRPr lang="nl-NL" b="1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1F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2F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9F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AF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BF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smtClean="0"/>
                        <a:t>…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FF</a:t>
                      </a:r>
                      <a:endParaRPr lang="nl-NL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1</a:t>
            </a:r>
            <a:r>
              <a:rPr lang="nl-NL" sz="4000" b="1" dirty="0" smtClean="0"/>
              <a:t>: 24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</p:spTree>
    <p:extLst>
      <p:ext uri="{BB962C8B-B14F-4D97-AF65-F5344CB8AC3E}">
        <p14:creationId xmlns:p14="http://schemas.microsoft.com/office/powerpoint/2010/main" val="16975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1</a:t>
            </a:r>
            <a:r>
              <a:rPr lang="nl-NL" sz="4000" b="1" dirty="0" smtClean="0"/>
              <a:t>: 24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43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24 is opgebouwd uit 4 gehelen en 2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</p:spTree>
    <p:extLst>
      <p:ext uri="{BB962C8B-B14F-4D97-AF65-F5344CB8AC3E}">
        <p14:creationId xmlns:p14="http://schemas.microsoft.com/office/powerpoint/2010/main" val="172250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104624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1</a:t>
            </a:r>
            <a:r>
              <a:rPr lang="nl-NL" sz="4000" b="1" dirty="0" smtClean="0"/>
              <a:t>: 24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434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24 is opgebouwd uit 4 gehelen en 2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742682" y="3055306"/>
            <a:ext cx="80313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24 (</a:t>
            </a:r>
            <a:r>
              <a:rPr lang="nl-NL" sz="3200" b="1" dirty="0" err="1" smtClean="0">
                <a:solidFill>
                  <a:srgbClr val="FF0000"/>
                </a:solidFill>
              </a:rPr>
              <a:t>hex</a:t>
            </a:r>
            <a:r>
              <a:rPr lang="nl-NL" sz="3200" b="1" dirty="0" smtClean="0">
                <a:solidFill>
                  <a:srgbClr val="FF0000"/>
                </a:solidFill>
              </a:rPr>
              <a:t>) = 2 x 16 + 4 x 1 = 32 + 4 = 36 (dec)</a:t>
            </a:r>
            <a:endParaRPr lang="nl-N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92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B7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</p:spTree>
    <p:extLst>
      <p:ext uri="{BB962C8B-B14F-4D97-AF65-F5344CB8AC3E}">
        <p14:creationId xmlns:p14="http://schemas.microsoft.com/office/powerpoint/2010/main" val="344362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B7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65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B7 is opgebouwd uit 7 gehelen en B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</p:spTree>
    <p:extLst>
      <p:ext uri="{BB962C8B-B14F-4D97-AF65-F5344CB8AC3E}">
        <p14:creationId xmlns:p14="http://schemas.microsoft.com/office/powerpoint/2010/main" val="51630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B7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65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B7 is opgebouwd uit 7 gehelen en B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742682" y="3103220"/>
            <a:ext cx="7647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B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 komt overeen met het getal 11 (dec)</a:t>
            </a:r>
            <a:endParaRPr lang="nl-NL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37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B7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65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B7 is opgebouwd uit 7 gehelen en B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742682" y="3103220"/>
            <a:ext cx="7647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B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 komt overeen met het getal 11 (dec)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742681" y="3724366"/>
            <a:ext cx="8755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B7 (</a:t>
            </a:r>
            <a:r>
              <a:rPr lang="nl-NL" sz="3200" b="1" dirty="0" err="1" smtClean="0">
                <a:solidFill>
                  <a:srgbClr val="FF0000"/>
                </a:solidFill>
              </a:rPr>
              <a:t>hex</a:t>
            </a:r>
            <a:r>
              <a:rPr lang="nl-NL" sz="3200" b="1" dirty="0" smtClean="0">
                <a:solidFill>
                  <a:srgbClr val="FF0000"/>
                </a:solidFill>
              </a:rPr>
              <a:t>) = 11 x 16 + 7 x 1 = 176 + 7 = 183 (dec)</a:t>
            </a:r>
            <a:endParaRPr lang="nl-N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0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DF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</p:spTree>
    <p:extLst>
      <p:ext uri="{BB962C8B-B14F-4D97-AF65-F5344CB8AC3E}">
        <p14:creationId xmlns:p14="http://schemas.microsoft.com/office/powerpoint/2010/main" val="275656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DF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963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DF is opgebouwd uit F gehelen en D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</p:spTree>
    <p:extLst>
      <p:ext uri="{BB962C8B-B14F-4D97-AF65-F5344CB8AC3E}">
        <p14:creationId xmlns:p14="http://schemas.microsoft.com/office/powerpoint/2010/main" val="261696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DF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65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DF is opgebouwd uit F gehelen en D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742682" y="3103220"/>
            <a:ext cx="7647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solidFill>
                  <a:srgbClr val="00B050"/>
                </a:solidFill>
              </a:rPr>
              <a:t>D</a:t>
            </a:r>
            <a:r>
              <a:rPr lang="nl-NL" sz="3200" b="1" dirty="0" smtClean="0">
                <a:solidFill>
                  <a:srgbClr val="00B050"/>
                </a:solidFill>
              </a:rPr>
              <a:t>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 komt overeen met het getal 13 (dec)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742682" y="3687995"/>
            <a:ext cx="7606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F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 komt overeen met het getal 15 (dec)</a:t>
            </a:r>
            <a:endParaRPr lang="nl-NL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65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Hexadecimaal getal omzetten naar 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DF (</a:t>
            </a:r>
            <a:r>
              <a:rPr lang="nl-NL" sz="4000" b="1" dirty="0" err="1" smtClean="0"/>
              <a:t>hex</a:t>
            </a:r>
            <a:r>
              <a:rPr lang="nl-NL" sz="4000" b="1" dirty="0" smtClean="0"/>
              <a:t>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8465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DF is opgebouwd uit F gehelen en D zestientallen</a:t>
            </a:r>
            <a:endParaRPr lang="nl-NL" sz="32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solidFill>
                  <a:srgbClr val="0070C0"/>
                </a:solidFill>
              </a:rPr>
              <a:t>1. hexadecimaal → decimaal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742682" y="3103220"/>
            <a:ext cx="7647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solidFill>
                  <a:srgbClr val="00B050"/>
                </a:solidFill>
              </a:rPr>
              <a:t>D</a:t>
            </a:r>
            <a:r>
              <a:rPr lang="nl-NL" sz="3200" b="1" dirty="0" smtClean="0">
                <a:solidFill>
                  <a:srgbClr val="00B050"/>
                </a:solidFill>
              </a:rPr>
              <a:t>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 komt overeen met het getal 13 (dec)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742682" y="3687995"/>
            <a:ext cx="7606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F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 komt overeen met het getal 15 (dec)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742681" y="4272770"/>
            <a:ext cx="9312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DF (</a:t>
            </a:r>
            <a:r>
              <a:rPr lang="nl-NL" sz="3200" b="1" dirty="0" err="1" smtClean="0">
                <a:solidFill>
                  <a:srgbClr val="FF0000"/>
                </a:solidFill>
              </a:rPr>
              <a:t>hex</a:t>
            </a:r>
            <a:r>
              <a:rPr lang="nl-NL" sz="3200" b="1" dirty="0" smtClean="0">
                <a:solidFill>
                  <a:srgbClr val="FF0000"/>
                </a:solidFill>
              </a:rPr>
              <a:t>) = 13 x 16 + 15 x 1 = 208 + 15 = 223 (dec)</a:t>
            </a:r>
            <a:endParaRPr lang="nl-N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31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1</a:t>
            </a:r>
            <a:r>
              <a:rPr lang="nl-NL" sz="4000" b="1" dirty="0" smtClean="0"/>
              <a:t>: 41 (dec)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</p:spTree>
    <p:extLst>
      <p:ext uri="{BB962C8B-B14F-4D97-AF65-F5344CB8AC3E}">
        <p14:creationId xmlns:p14="http://schemas.microsoft.com/office/powerpoint/2010/main" val="267321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</p:spTree>
    <p:extLst>
      <p:ext uri="{BB962C8B-B14F-4D97-AF65-F5344CB8AC3E}">
        <p14:creationId xmlns:p14="http://schemas.microsoft.com/office/powerpoint/2010/main" val="54609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1</a:t>
            </a:r>
            <a:r>
              <a:rPr lang="nl-NL" sz="4000" b="1" dirty="0" smtClean="0"/>
              <a:t>: 41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41 : 16 = 2 rest 9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</p:spTree>
    <p:extLst>
      <p:ext uri="{BB962C8B-B14F-4D97-AF65-F5344CB8AC3E}">
        <p14:creationId xmlns:p14="http://schemas.microsoft.com/office/powerpoint/2010/main" val="34116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1</a:t>
            </a:r>
            <a:r>
              <a:rPr lang="nl-NL" sz="4000" b="1" dirty="0" smtClean="0"/>
              <a:t>: 41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2961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41 : 16 = 2 rest 9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42682" y="3094551"/>
            <a:ext cx="4049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41 (dec) = 29 (</a:t>
            </a:r>
            <a:r>
              <a:rPr lang="nl-NL" sz="3200" b="1" dirty="0" err="1" smtClean="0">
                <a:solidFill>
                  <a:srgbClr val="FF0000"/>
                </a:solidFill>
              </a:rPr>
              <a:t>hex</a:t>
            </a:r>
            <a:r>
              <a:rPr lang="nl-NL" sz="3200" b="1" dirty="0" smtClean="0">
                <a:solidFill>
                  <a:srgbClr val="FF0000"/>
                </a:solidFill>
              </a:rPr>
              <a:t>)</a:t>
            </a:r>
            <a:endParaRPr lang="nl-N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43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76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3169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76 : 16 = 4 rest 12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</p:spTree>
    <p:extLst>
      <p:ext uri="{BB962C8B-B14F-4D97-AF65-F5344CB8AC3E}">
        <p14:creationId xmlns:p14="http://schemas.microsoft.com/office/powerpoint/2010/main" val="7363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76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3169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76 : 16 = 4 rest 12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42682" y="3094551"/>
            <a:ext cx="604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12 (dec) komt overeen met C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</a:t>
            </a:r>
            <a:endParaRPr lang="nl-NL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6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2</a:t>
            </a:r>
            <a:r>
              <a:rPr lang="nl-NL" sz="4000" b="1" dirty="0" smtClean="0"/>
              <a:t>: 76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3169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76 : 16 = 4 rest 12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42682" y="3094551"/>
            <a:ext cx="604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12 (dec) komt overeen met C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42681" y="3753838"/>
            <a:ext cx="4059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76 (dec) = 4C (</a:t>
            </a:r>
            <a:r>
              <a:rPr lang="nl-NL" sz="3200" b="1" dirty="0" err="1" smtClean="0">
                <a:solidFill>
                  <a:srgbClr val="FF0000"/>
                </a:solidFill>
              </a:rPr>
              <a:t>hex</a:t>
            </a:r>
            <a:r>
              <a:rPr lang="nl-NL" sz="3200" b="1" dirty="0" smtClean="0">
                <a:solidFill>
                  <a:srgbClr val="FF0000"/>
                </a:solidFill>
              </a:rPr>
              <a:t>)</a:t>
            </a:r>
            <a:endParaRPr lang="nl-N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5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252 (dec)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</p:spTree>
    <p:extLst>
      <p:ext uri="{BB962C8B-B14F-4D97-AF65-F5344CB8AC3E}">
        <p14:creationId xmlns:p14="http://schemas.microsoft.com/office/powerpoint/2010/main" val="160400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252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3586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252 : 16 = 15 rest 12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</p:spTree>
    <p:extLst>
      <p:ext uri="{BB962C8B-B14F-4D97-AF65-F5344CB8AC3E}">
        <p14:creationId xmlns:p14="http://schemas.microsoft.com/office/powerpoint/2010/main" val="36469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252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3586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252 : 16 = 15 rest 12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42682" y="3094551"/>
            <a:ext cx="604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15 (dec) komt overeen met F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42682" y="3679326"/>
            <a:ext cx="604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12 (dec) komt overeen met C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</a:t>
            </a:r>
            <a:endParaRPr lang="nl-NL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8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44698" y="360608"/>
            <a:ext cx="117925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400" b="1" dirty="0" smtClean="0"/>
              <a:t>Decimaal getal omzetten naar hexadecimaal getal</a:t>
            </a:r>
            <a:endParaRPr lang="nl-NL" sz="44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742682" y="1526840"/>
            <a:ext cx="11449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u="sng" dirty="0" smtClean="0"/>
              <a:t>Voorbeeld 3</a:t>
            </a:r>
            <a:r>
              <a:rPr lang="nl-NL" sz="4000" b="1" dirty="0" smtClean="0"/>
              <a:t>: 252 (dec)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742682" y="2518445"/>
            <a:ext cx="35866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252 : 16 = 15 rest 12</a:t>
            </a:r>
            <a:endParaRPr lang="nl-NL" sz="32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150114"/>
            <a:ext cx="624882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nl-NL" sz="4000" b="1" dirty="0">
                <a:solidFill>
                  <a:srgbClr val="00B050"/>
                </a:solidFill>
              </a:rPr>
              <a:t>2</a:t>
            </a:r>
            <a:r>
              <a:rPr lang="nl-NL" sz="4000" b="1" dirty="0" smtClean="0">
                <a:solidFill>
                  <a:srgbClr val="00B050"/>
                </a:solidFill>
              </a:rPr>
              <a:t>. decimaal → hexadecimaal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42682" y="3094551"/>
            <a:ext cx="604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15 (dec) komt overeen met F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42682" y="3679326"/>
            <a:ext cx="6047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00B050"/>
                </a:solidFill>
              </a:rPr>
              <a:t>12 (dec) komt overeen met C (</a:t>
            </a:r>
            <a:r>
              <a:rPr lang="nl-NL" sz="3200" b="1" dirty="0" err="1" smtClean="0">
                <a:solidFill>
                  <a:srgbClr val="00B050"/>
                </a:solidFill>
              </a:rPr>
              <a:t>hex</a:t>
            </a:r>
            <a:r>
              <a:rPr lang="nl-NL" sz="3200" b="1" dirty="0" smtClean="0">
                <a:solidFill>
                  <a:srgbClr val="00B050"/>
                </a:solidFill>
              </a:rPr>
              <a:t>)</a:t>
            </a:r>
            <a:endParaRPr lang="nl-NL" sz="3200" b="1" dirty="0">
              <a:solidFill>
                <a:srgbClr val="00B05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42682" y="4264101"/>
            <a:ext cx="42452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>
                <a:solidFill>
                  <a:srgbClr val="FF0000"/>
                </a:solidFill>
              </a:rPr>
              <a:t>Dus 252 (dec) = FC (</a:t>
            </a:r>
            <a:r>
              <a:rPr lang="nl-NL" sz="3200" b="1" dirty="0" err="1" smtClean="0">
                <a:solidFill>
                  <a:srgbClr val="FF0000"/>
                </a:solidFill>
              </a:rPr>
              <a:t>hex</a:t>
            </a:r>
            <a:r>
              <a:rPr lang="nl-NL" sz="3200" b="1" dirty="0" smtClean="0">
                <a:solidFill>
                  <a:srgbClr val="FF0000"/>
                </a:solidFill>
              </a:rPr>
              <a:t>)</a:t>
            </a:r>
            <a:endParaRPr lang="nl-NL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5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3678715" y="3872353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Dus: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14576" y="3872353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A = 10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3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3678715" y="3872353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Dus: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14576" y="3872353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A = 10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14576" y="4424232"/>
            <a:ext cx="134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B</a:t>
            </a:r>
            <a:r>
              <a:rPr lang="nl-NL" sz="3600" b="1" dirty="0" smtClean="0">
                <a:solidFill>
                  <a:srgbClr val="FF0000"/>
                </a:solidFill>
              </a:rPr>
              <a:t> = 11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49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3678715" y="3872353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Dus: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14576" y="3872353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A = 10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14576" y="4424232"/>
            <a:ext cx="134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B</a:t>
            </a:r>
            <a:r>
              <a:rPr lang="nl-NL" sz="3600" b="1" dirty="0" smtClean="0">
                <a:solidFill>
                  <a:srgbClr val="FF0000"/>
                </a:solidFill>
              </a:rPr>
              <a:t> = 11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714576" y="4970713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C</a:t>
            </a:r>
            <a:r>
              <a:rPr lang="nl-NL" sz="3600" b="1" dirty="0" smtClean="0">
                <a:solidFill>
                  <a:srgbClr val="FF0000"/>
                </a:solidFill>
              </a:rPr>
              <a:t> = 12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37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3678715" y="3872353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Dus: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14576" y="3872353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A = 10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14576" y="4424232"/>
            <a:ext cx="134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B</a:t>
            </a:r>
            <a:r>
              <a:rPr lang="nl-NL" sz="3600" b="1" dirty="0" smtClean="0">
                <a:solidFill>
                  <a:srgbClr val="FF0000"/>
                </a:solidFill>
              </a:rPr>
              <a:t> = 11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714576" y="4970713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C</a:t>
            </a:r>
            <a:r>
              <a:rPr lang="nl-NL" sz="3600" b="1" dirty="0" smtClean="0">
                <a:solidFill>
                  <a:srgbClr val="FF0000"/>
                </a:solidFill>
              </a:rPr>
              <a:t> = 12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6413439" y="3855408"/>
            <a:ext cx="1382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D</a:t>
            </a:r>
            <a:r>
              <a:rPr lang="nl-NL" sz="3600" b="1" dirty="0" smtClean="0">
                <a:solidFill>
                  <a:srgbClr val="FF0000"/>
                </a:solidFill>
              </a:rPr>
              <a:t> = 13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9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3678715" y="3872353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Dus: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14576" y="3872353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A = 10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14576" y="4424232"/>
            <a:ext cx="134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B</a:t>
            </a:r>
            <a:r>
              <a:rPr lang="nl-NL" sz="3600" b="1" dirty="0" smtClean="0">
                <a:solidFill>
                  <a:srgbClr val="FF0000"/>
                </a:solidFill>
              </a:rPr>
              <a:t> = 11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714576" y="4970713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C</a:t>
            </a:r>
            <a:r>
              <a:rPr lang="nl-NL" sz="3600" b="1" dirty="0" smtClean="0">
                <a:solidFill>
                  <a:srgbClr val="FF0000"/>
                </a:solidFill>
              </a:rPr>
              <a:t> = 12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6413439" y="3855408"/>
            <a:ext cx="1382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D</a:t>
            </a:r>
            <a:r>
              <a:rPr lang="nl-NL" sz="3600" b="1" dirty="0" smtClean="0">
                <a:solidFill>
                  <a:srgbClr val="FF0000"/>
                </a:solidFill>
              </a:rPr>
              <a:t> = 13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6435881" y="4424231"/>
            <a:ext cx="1314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E</a:t>
            </a:r>
            <a:r>
              <a:rPr lang="nl-NL" sz="3600" b="1" dirty="0" smtClean="0">
                <a:solidFill>
                  <a:srgbClr val="FF0000"/>
                </a:solidFill>
              </a:rPr>
              <a:t> = 14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33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588451" y="712118"/>
            <a:ext cx="6665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5400" b="1" dirty="0" smtClean="0"/>
              <a:t>Hexadecimale getallen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154546" y="2240924"/>
            <a:ext cx="912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Decimale getallen:          0, 1, 2, 3, 4, 5, 6, 7, 8, 9</a:t>
            </a:r>
            <a:endParaRPr lang="nl-NL" sz="36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154546" y="3063026"/>
            <a:ext cx="1192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/>
              <a:t>Hexadecimale getallen: 0, 1, 2, 3, 4, 5, 6, 7, 8, 9, A, B, C, D, E, F</a:t>
            </a:r>
            <a:endParaRPr lang="nl-NL" sz="3600" b="1" dirty="0"/>
          </a:p>
        </p:txBody>
      </p:sp>
      <p:sp>
        <p:nvSpPr>
          <p:cNvPr id="2" name="Tekstvak 1"/>
          <p:cNvSpPr txBox="1"/>
          <p:nvPr/>
        </p:nvSpPr>
        <p:spPr>
          <a:xfrm>
            <a:off x="3678715" y="3872353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Dus: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714576" y="3872353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</a:rPr>
              <a:t>A = 10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14576" y="4424232"/>
            <a:ext cx="134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B</a:t>
            </a:r>
            <a:r>
              <a:rPr lang="nl-NL" sz="3600" b="1" dirty="0" smtClean="0">
                <a:solidFill>
                  <a:srgbClr val="FF0000"/>
                </a:solidFill>
              </a:rPr>
              <a:t> = 11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714576" y="4970713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C</a:t>
            </a:r>
            <a:r>
              <a:rPr lang="nl-NL" sz="3600" b="1" dirty="0" smtClean="0">
                <a:solidFill>
                  <a:srgbClr val="FF0000"/>
                </a:solidFill>
              </a:rPr>
              <a:t> = 12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6413439" y="3855408"/>
            <a:ext cx="1382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D</a:t>
            </a:r>
            <a:r>
              <a:rPr lang="nl-NL" sz="3600" b="1" dirty="0" smtClean="0">
                <a:solidFill>
                  <a:srgbClr val="FF0000"/>
                </a:solidFill>
              </a:rPr>
              <a:t> = 13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6435881" y="4424231"/>
            <a:ext cx="1314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E</a:t>
            </a:r>
            <a:r>
              <a:rPr lang="nl-NL" sz="3600" b="1" dirty="0" smtClean="0">
                <a:solidFill>
                  <a:srgbClr val="FF0000"/>
                </a:solidFill>
              </a:rPr>
              <a:t> = 14</a:t>
            </a:r>
            <a:endParaRPr lang="nl-NL" sz="36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6448706" y="4970712"/>
            <a:ext cx="1301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</a:rPr>
              <a:t>F</a:t>
            </a:r>
            <a:r>
              <a:rPr lang="nl-NL" sz="3600" b="1" dirty="0" smtClean="0">
                <a:solidFill>
                  <a:srgbClr val="FF0000"/>
                </a:solidFill>
              </a:rPr>
              <a:t> = 15</a:t>
            </a:r>
            <a:endParaRPr lang="nl-N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03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2200</Words>
  <Application>Microsoft Office PowerPoint</Application>
  <PresentationFormat>Breedbeeld</PresentationFormat>
  <Paragraphs>1040</Paragraphs>
  <Slides>38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Sébastien Brunekreef</dc:creator>
  <cp:lastModifiedBy>Sébastien Brunekreef</cp:lastModifiedBy>
  <cp:revision>19</cp:revision>
  <dcterms:created xsi:type="dcterms:W3CDTF">2018-09-09T18:35:29Z</dcterms:created>
  <dcterms:modified xsi:type="dcterms:W3CDTF">2018-09-10T19:01:15Z</dcterms:modified>
</cp:coreProperties>
</file>